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0" r:id="rId1"/>
  </p:sldMasterIdLst>
  <p:notesMasterIdLst>
    <p:notesMasterId r:id="rId36"/>
  </p:notesMasterIdLst>
  <p:sldIdLst>
    <p:sldId id="809" r:id="rId2"/>
    <p:sldId id="569" r:id="rId3"/>
    <p:sldId id="572" r:id="rId4"/>
    <p:sldId id="574" r:id="rId5"/>
    <p:sldId id="575" r:id="rId6"/>
    <p:sldId id="576" r:id="rId7"/>
    <p:sldId id="586" r:id="rId8"/>
    <p:sldId id="801" r:id="rId9"/>
    <p:sldId id="802" r:id="rId10"/>
    <p:sldId id="803" r:id="rId11"/>
    <p:sldId id="804" r:id="rId12"/>
    <p:sldId id="818" r:id="rId13"/>
    <p:sldId id="806" r:id="rId14"/>
    <p:sldId id="822" r:id="rId15"/>
    <p:sldId id="820" r:id="rId16"/>
    <p:sldId id="577" r:id="rId17"/>
    <p:sldId id="811" r:id="rId18"/>
    <p:sldId id="578" r:id="rId19"/>
    <p:sldId id="579" r:id="rId20"/>
    <p:sldId id="580" r:id="rId21"/>
    <p:sldId id="581" r:id="rId22"/>
    <p:sldId id="582" r:id="rId23"/>
    <p:sldId id="813" r:id="rId24"/>
    <p:sldId id="585" r:id="rId25"/>
    <p:sldId id="589" r:id="rId26"/>
    <p:sldId id="590" r:id="rId27"/>
    <p:sldId id="824" r:id="rId28"/>
    <p:sldId id="825" r:id="rId29"/>
    <p:sldId id="826" r:id="rId30"/>
    <p:sldId id="827" r:id="rId31"/>
    <p:sldId id="828" r:id="rId32"/>
    <p:sldId id="829" r:id="rId33"/>
    <p:sldId id="830" r:id="rId34"/>
    <p:sldId id="831" r:id="rId3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CCFF33"/>
    <a:srgbClr val="CC0066"/>
    <a:srgbClr val="FF9933"/>
    <a:srgbClr val="990033"/>
    <a:srgbClr val="8744AC"/>
    <a:srgbClr val="FFCC66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59" autoAdjust="0"/>
    <p:restoredTop sz="93705" autoAdjust="0"/>
  </p:normalViewPr>
  <p:slideViewPr>
    <p:cSldViewPr>
      <p:cViewPr varScale="1">
        <p:scale>
          <a:sx n="81" d="100"/>
          <a:sy n="81" d="100"/>
        </p:scale>
        <p:origin x="114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3" y="3187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A0D0DC4-3897-44E8-B166-BBD0285C79BD}" type="datetimeFigureOut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4FE1A5-C41B-477A-A0C5-59F1D97DE0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644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10274C8-9C40-4C9A-8D3F-2FD541EE25D1}" type="slidenum">
              <a:rPr lang="ru-RU" smtClean="0"/>
              <a:pPr/>
              <a:t>15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528670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CD7C4CF9-D837-4125-8AD8-C72947461B3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83F393-83FD-402B-B04B-00AF15E3F5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03B10A-5117-4B5D-BEEC-D537DE1471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F0BDA647-2EF5-40A4-9449-209029B32C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8C03F3-70AA-4DD8-9BE4-6FE679A0849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45AB6C-AAF7-4FD7-9A5D-C5C97F6730D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330FC8DC-B3AD-4284-A909-87D0D6EEFFC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EE954-D48D-4CFA-9ACE-DF52F8ED1A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0681FD-9B71-492C-B812-5E31F14ED25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131F4C-F334-4B0B-B941-FFB973C859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351C2E-58A1-42CF-88A4-CAB17B4E27F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90757A0-B4A7-4484-99AE-EE4FC03C6A6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10mkb.ru/articles.php-path=base-block16-block1-block2.htm" TargetMode="External"/><Relationship Id="rId2" Type="http://schemas.openxmlformats.org/officeDocument/2006/relationships/hyperlink" Target="http://10mkb.ru/articles.php-path=base-block16-block1-block1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10mkb.ru/articles.php-path=base-block16-block1-block5.htm" TargetMode="External"/><Relationship Id="rId5" Type="http://schemas.openxmlformats.org/officeDocument/2006/relationships/hyperlink" Target="http://10mkb.ru/articles.php-path=base-block16-block1-block4.htm" TargetMode="External"/><Relationship Id="rId4" Type="http://schemas.openxmlformats.org/officeDocument/2006/relationships/hyperlink" Target="http://10mkb.ru/articles.php-path=base-block16-block1-block3.htm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1676400"/>
            <a:ext cx="7848600" cy="25146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 ФСН №12 </a:t>
            </a:r>
            <a:b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«Сведения о числе заболеваний, зарегистрированных у пациентов, проживающих в районе обслуживания медицинской организации»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838200" y="304800"/>
            <a:ext cx="727551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3200" b="1" dirty="0" smtClean="0"/>
              <a:t>Форма ФСН №12 (структура)</a:t>
            </a: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343038"/>
            <a:ext cx="8839200" cy="223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" y="3632200"/>
            <a:ext cx="8839200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1800" b="1" u="sng" noProof="0" dirty="0" smtClean="0"/>
              <a:t>Контроль «</a:t>
            </a:r>
            <a:r>
              <a:rPr lang="ru-RU" sz="1800" b="1" u="sng" noProof="0" dirty="0" err="1" smtClean="0"/>
              <a:t>врослых</a:t>
            </a:r>
            <a:r>
              <a:rPr lang="ru-RU" sz="1800" b="1" u="sng" noProof="0" dirty="0" smtClean="0"/>
              <a:t>»:</a:t>
            </a:r>
          </a:p>
          <a:p>
            <a:pPr lvl="0" algn="ctr"/>
            <a:r>
              <a:rPr kumimoji="0" lang="ru-RU" sz="1800" b="1" i="0" u="none" strike="noStrike" kern="0" cap="none" spc="0" normalizeH="0" baseline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+mj-cs"/>
              </a:rPr>
              <a:t>Значения в </a:t>
            </a:r>
            <a:r>
              <a:rPr kumimoji="0" lang="ru-RU" sz="1800" b="1" i="0" u="none" strike="noStrike" kern="0" cap="none" spc="0" normalizeH="0" baseline="0" dirty="0" err="1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+mj-cs"/>
              </a:rPr>
              <a:t>графоклетках</a:t>
            </a:r>
            <a:r>
              <a:rPr kumimoji="0" lang="ru-RU" sz="1800" b="1" i="0" u="none" strike="noStrike" kern="0" cap="none" spc="0" normalizeH="0" baseline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+mj-cs"/>
              </a:rPr>
              <a:t> т. 4000 не могут быть больше, чем в соответствующих </a:t>
            </a:r>
            <a:r>
              <a:rPr kumimoji="0" lang="ru-RU" sz="1800" b="1" i="0" u="none" strike="noStrike" kern="0" cap="none" spc="0" normalizeH="0" baseline="0" dirty="0" err="1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+mj-cs"/>
              </a:rPr>
              <a:t>графоклетках</a:t>
            </a:r>
            <a:r>
              <a:rPr kumimoji="0" lang="ru-RU" sz="1800" b="1" i="0" u="none" strike="noStrike" kern="0" cap="none" spc="0" normalizeH="0" baseline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+mj-cs"/>
              </a:rPr>
              <a:t> т. 3000</a:t>
            </a:r>
            <a:endParaRPr kumimoji="0" lang="ru-RU" sz="1800" b="1" i="0" u="none" strike="noStrike" kern="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85900" y="5073650"/>
            <a:ext cx="62103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14874"/>
            <a:ext cx="8534400" cy="1533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838200" y="304800"/>
            <a:ext cx="727551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3200" b="1" dirty="0" smtClean="0"/>
              <a:t>Форма ФСН №12 (структура)</a:t>
            </a: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878313"/>
            <a:ext cx="8515350" cy="100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228600" y="2971800"/>
            <a:ext cx="8534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4475" y="3799778"/>
            <a:ext cx="8518525" cy="1153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228600" y="4038600"/>
            <a:ext cx="8534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5181600" y="3505200"/>
            <a:ext cx="2514600" cy="2286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5088038"/>
            <a:ext cx="8610600" cy="93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228600" y="5029200"/>
            <a:ext cx="8534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620000" cy="560228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соответствии с Указаниями по заполнению формы федерального статистического наблюдения №12</a:t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 таблицы формы заполняются по всем </a:t>
            </a:r>
            <a:b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строкам и графам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457200" y="6021388"/>
            <a:ext cx="8229600" cy="104775"/>
          </a:xfrm>
        </p:spPr>
        <p:txBody>
          <a:bodyPr>
            <a:normAutofit fontScale="25000" lnSpcReduction="20000"/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362200"/>
            <a:ext cx="82296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600" b="1" dirty="0" smtClean="0">
                <a:latin typeface="Times New Roman" pitchFamily="18" charset="0"/>
                <a:cs typeface="Times New Roman" pitchFamily="18" charset="0"/>
              </a:rPr>
              <a:t>Некоторые условия контроля</a:t>
            </a:r>
            <a:endParaRPr lang="ru-RU" sz="4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33782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5300" b="1" dirty="0" smtClean="0">
                <a:latin typeface="Times New Roman" pitchFamily="18" charset="0"/>
                <a:cs typeface="Times New Roman" pitchFamily="18" charset="0"/>
              </a:rPr>
              <a:t>Обязательно проводить </a:t>
            </a:r>
            <a:r>
              <a:rPr lang="ru-RU" sz="5300" b="1" dirty="0" err="1" smtClean="0">
                <a:latin typeface="Times New Roman" pitchFamily="18" charset="0"/>
                <a:cs typeface="Times New Roman" pitchFamily="18" charset="0"/>
              </a:rPr>
              <a:t>внутриформенный</a:t>
            </a:r>
            <a:r>
              <a:rPr lang="ru-RU" sz="53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300" b="1" dirty="0" err="1" smtClean="0">
                <a:latin typeface="Times New Roman" pitchFamily="18" charset="0"/>
                <a:cs typeface="Times New Roman" pitchFamily="18" charset="0"/>
              </a:rPr>
              <a:t>межформенный</a:t>
            </a:r>
            <a:r>
              <a:rPr lang="ru-RU" sz="5300" b="1" dirty="0" smtClean="0">
                <a:latin typeface="Times New Roman" pitchFamily="18" charset="0"/>
                <a:cs typeface="Times New Roman" pitchFamily="18" charset="0"/>
              </a:rPr>
              <a:t> и межгодовой контроли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5373688"/>
            <a:ext cx="6400800" cy="265112"/>
          </a:xfrm>
        </p:spPr>
        <p:txBody>
          <a:bodyPr>
            <a:normAutofit fontScale="55000" lnSpcReduction="20000"/>
          </a:bodyPr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4608513"/>
          </a:xfrm>
        </p:spPr>
        <p:txBody>
          <a:bodyPr/>
          <a:lstStyle/>
          <a:p>
            <a:pPr algn="ctr" eaLnBrk="1" hangingPunct="1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Исключение: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строка 10.4.1.1 –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I20.0 –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нестабильная стенокардия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заполняется 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физическим лицам 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графы 4 и 7 ?????????</a:t>
            </a: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457200" y="5876925"/>
            <a:ext cx="8229600" cy="249238"/>
          </a:xfrm>
        </p:spPr>
        <p:txBody>
          <a:bodyPr>
            <a:normAutofit fontScale="32500" lnSpcReduction="20000"/>
          </a:bodyPr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838200" y="304800"/>
            <a:ext cx="727551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3200" b="1" dirty="0" smtClean="0"/>
              <a:t>Форма ФСН №12</a:t>
            </a: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79450" y="1524000"/>
            <a:ext cx="7770813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ru-RU" sz="2600" kern="0" noProof="0" dirty="0" smtClean="0">
                <a:cs typeface="+mn-cs"/>
              </a:rPr>
              <a:t>повторно возникающие в течение года острые пневмонии, острая ревматическая лихорадка, острые и повторные инфаркты миокарда, острые нарушения мозгового кровообращения регистрируются как острые со знаком (+);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0" lang="ru-RU" sz="2600" i="0" u="none" strike="noStrike" kern="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ru-RU" sz="2600" kern="0" noProof="0" dirty="0" smtClean="0">
                <a:cs typeface="+mn-cs"/>
              </a:rPr>
              <a:t>по строкам, соответствующим указанным патологическим состояниям графы 4 (всего) и 9 (впервые) таблиц 1000, 1500, 2000, 3000, 4000 д.б. равны </a:t>
            </a:r>
            <a:endParaRPr kumimoji="0" lang="ru-RU" sz="26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66800"/>
            <a:ext cx="91440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838200" y="304800"/>
            <a:ext cx="727551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3200" b="1" dirty="0" smtClean="0"/>
              <a:t>Форма ФСН №12</a:t>
            </a: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962400" y="3352800"/>
            <a:ext cx="25146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ВСЕГО = ВПЕРВЫЕ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>
            <a:endCxn id="7" idx="0"/>
          </p:cNvCxnSpPr>
          <p:nvPr/>
        </p:nvCxnSpPr>
        <p:spPr>
          <a:xfrm>
            <a:off x="4419600" y="2895600"/>
            <a:ext cx="8001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endCxn id="7" idx="4"/>
          </p:cNvCxnSpPr>
          <p:nvPr/>
        </p:nvCxnSpPr>
        <p:spPr>
          <a:xfrm flipV="1">
            <a:off x="4419600" y="4800600"/>
            <a:ext cx="80010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7" idx="4"/>
          </p:cNvCxnSpPr>
          <p:nvPr/>
        </p:nvCxnSpPr>
        <p:spPr>
          <a:xfrm flipH="1" flipV="1">
            <a:off x="5219700" y="4800600"/>
            <a:ext cx="80010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5181600" y="2895600"/>
            <a:ext cx="7620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8305800" y="3276600"/>
            <a:ext cx="6858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3200400" y="3276600"/>
            <a:ext cx="6858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838200" y="304800"/>
            <a:ext cx="727551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3200" b="1" dirty="0" smtClean="0"/>
              <a:t>Форма ФСН №12</a:t>
            </a: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79450" y="1295400"/>
            <a:ext cx="7770813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ru-RU" sz="2200" kern="0" dirty="0" smtClean="0"/>
              <a:t>пациенты</a:t>
            </a:r>
            <a:r>
              <a:rPr kumimoji="0" lang="ru-RU" sz="22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с острыми пневмониями наблюдаются в течение 6 месяцев, а затем снимаются с диспансерного учета (графа 15 – заболевшие во втором полугодии);</a:t>
            </a:r>
          </a:p>
          <a:p>
            <a:pPr marL="342900" lvl="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kumimoji="0" lang="ru-RU" sz="22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lvl="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ru-RU" sz="2200" kern="0" dirty="0" smtClean="0">
                <a:cs typeface="+mn-cs"/>
              </a:rPr>
              <a:t>пациенты с острыми, повторными инфарктами миокарда и острыми нарушениями мозгового кровообращения наблюдаются в течение 28-30 дней, </a:t>
            </a:r>
            <a:r>
              <a:rPr lang="ru-RU" sz="2200" kern="0" dirty="0" smtClean="0"/>
              <a:t>а затем снимаются с диспансерного учета (графа 15 – заболевшие в декабре месяце);</a:t>
            </a:r>
          </a:p>
          <a:p>
            <a:pPr marL="342900" lvl="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kumimoji="0" lang="ru-RU" sz="22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lvl="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ru-RU" sz="2200" kern="0" dirty="0" smtClean="0"/>
              <a:t>пациенты</a:t>
            </a:r>
            <a:r>
              <a:rPr lang="ru-RU" sz="2200" kern="0" noProof="0" dirty="0" smtClean="0">
                <a:cs typeface="+mn-cs"/>
              </a:rPr>
              <a:t> с </a:t>
            </a:r>
            <a:r>
              <a:rPr lang="ru-RU" sz="2200" kern="0" dirty="0" smtClean="0">
                <a:cs typeface="+mn-cs"/>
              </a:rPr>
              <a:t>острой ревматической лихорадкой наблюдаются в течение 3-х месяцев, </a:t>
            </a:r>
            <a:r>
              <a:rPr lang="ru-RU" sz="2200" kern="0" dirty="0" smtClean="0"/>
              <a:t>а затем снимаются с диспансерного учета (графа 15 – заболевшие в четвертом квартале)</a:t>
            </a:r>
            <a:endParaRPr kumimoji="0" lang="ru-RU" sz="22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0" lang="ru-RU" sz="22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838200" y="304800"/>
            <a:ext cx="727551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3200" b="1" dirty="0" smtClean="0"/>
              <a:t>Форма ФСН №12</a:t>
            </a: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79450" y="1295400"/>
            <a:ext cx="7770813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ru-RU" sz="2500" dirty="0" smtClean="0"/>
              <a:t>некоторые острые заболевания (острый отит, острый миокардит, острые респираторные инфекции верхних и нижних дыхательных путей, грипп, травмы, за исключением последствий) регистрируются столько раз, сколько они возникают в течение отчетного года, при этом графа «Всего» должна быть равна графе «Зарегистрировано впервые» по соответствующим строкам;</a:t>
            </a:r>
          </a:p>
          <a:p>
            <a:pPr marL="342900" lvl="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ru-RU" sz="2500" dirty="0" smtClean="0"/>
          </a:p>
          <a:p>
            <a:pPr marL="342900" lvl="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ru-RU" sz="2500" kern="0" noProof="0" dirty="0" smtClean="0">
                <a:cs typeface="+mn-cs"/>
              </a:rPr>
              <a:t>при</a:t>
            </a:r>
            <a:r>
              <a:rPr kumimoji="0" lang="ru-RU" sz="25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ru-RU" sz="2500" dirty="0" smtClean="0">
                <a:cs typeface="Times New Roman" pitchFamily="18" charset="0"/>
              </a:rPr>
              <a:t>обострении хронических заболеваний регистрируют эти хронические заболевания, а не их острые формы</a:t>
            </a:r>
            <a:endParaRPr kumimoji="0" lang="ru-RU" sz="25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6338"/>
            <a:ext cx="4572000" cy="645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19650"/>
            <a:ext cx="4572001" cy="64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0" y="3505200"/>
            <a:ext cx="4419600" cy="19812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</a:rPr>
              <a:t>Форма ФСН №12 </a:t>
            </a:r>
            <a:br>
              <a:rPr lang="ru-RU" sz="2000" b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</a:rPr>
              <a:t>«Сведения о числе заболеваний, зарегистрированных у пациентов, проживающих в районе обслуживания медицинской организации»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838200" y="304800"/>
            <a:ext cx="727551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3200" b="1" dirty="0" smtClean="0"/>
              <a:t>Форма ФСН №12</a:t>
            </a: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79450" y="1600200"/>
            <a:ext cx="7770813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ru-RU" sz="2600" dirty="0" smtClean="0"/>
              <a:t>т.к. продолжительность стенокардии в МКБ-10 не определена, стенокардия регистрируется как самостоятельное заболевание, впервые выявленное – первый раз в жизни, а затем – один раз в год со знаком (–)</a:t>
            </a:r>
          </a:p>
          <a:p>
            <a:pPr marL="342900" lvl="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ru-RU" sz="2600" dirty="0" smtClean="0"/>
          </a:p>
          <a:p>
            <a:pPr marL="342900" lvl="0" indent="-342900" algn="ctr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ru-RU" sz="2600" b="1" dirty="0" smtClean="0">
                <a:solidFill>
                  <a:srgbClr val="FF0000"/>
                </a:solidFill>
              </a:rPr>
              <a:t>Случаи приступов стенокардии при атеросклеротической болезни сердца как самостоятельные заболевания не регистрируются!!!</a:t>
            </a:r>
            <a:endParaRPr kumimoji="0" lang="ru-RU" sz="26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838200" y="304800"/>
            <a:ext cx="727551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3200" b="1" dirty="0" smtClean="0"/>
              <a:t>Форма ФСН №12</a:t>
            </a: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79450" y="1600200"/>
            <a:ext cx="7770813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ru-RU" sz="2800" dirty="0" smtClean="0"/>
              <a:t>отдельные состояния, возникающие в перинатальном периоде у детей регистрируются как острые (графа «Всего» должна быть равна графе «Зарегистрировано впервые»), дети наблюдаются в течение 1 месяца, поэтому в графе «Состоит под диспансерным наблюдением» на конец отчетного периода показывают только тех детей, у которых эти состояния развились в декабре месяце отчетного года</a:t>
            </a:r>
            <a:endParaRPr kumimoji="0" lang="ru-RU" sz="260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838200" y="304800"/>
            <a:ext cx="727551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3200" b="1" dirty="0" smtClean="0"/>
              <a:t>Форма ФСН №12</a:t>
            </a: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79450" y="1447800"/>
            <a:ext cx="7770813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ru-RU" sz="2600" dirty="0" smtClean="0"/>
              <a:t>строка 17.0 «отдельные состояния, возникающие в перинатальном периоде» таблиц 2000 и 3000 заполняется только в случаях перинатальной смертности и касается состояния здоровья матери;</a:t>
            </a:r>
          </a:p>
          <a:p>
            <a:pPr marL="342900" lvl="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kumimoji="0" lang="ru-RU" sz="26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lvl="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ru-RU" sz="2600" kern="0" dirty="0" smtClean="0">
                <a:cs typeface="+mn-cs"/>
              </a:rPr>
              <a:t>данные случаи кодируются кодами Р00-Р04, а не кодами </a:t>
            </a:r>
            <a:r>
              <a:rPr lang="en-US" sz="2600" kern="0" dirty="0" smtClean="0">
                <a:cs typeface="+mn-cs"/>
              </a:rPr>
              <a:t>XV</a:t>
            </a:r>
            <a:r>
              <a:rPr lang="ru-RU" sz="2600" kern="0" dirty="0" smtClean="0">
                <a:cs typeface="+mn-cs"/>
              </a:rPr>
              <a:t> класса (Беременность, роды и послеродовый период;</a:t>
            </a:r>
          </a:p>
          <a:p>
            <a:pPr marL="342900" lvl="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kumimoji="0" lang="ru-RU" sz="26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lvl="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ru-RU" sz="2600" kern="0" dirty="0" smtClean="0">
                <a:cs typeface="+mn-cs"/>
              </a:rPr>
              <a:t>в связи с чем, в таблице 1000 коды МКБ-10 </a:t>
            </a:r>
            <a:r>
              <a:rPr lang="en-US" sz="2600" kern="0" dirty="0" smtClean="0">
                <a:solidFill>
                  <a:srgbClr val="FF0000"/>
                </a:solidFill>
                <a:cs typeface="+mn-cs"/>
              </a:rPr>
              <a:t>P</a:t>
            </a:r>
            <a:r>
              <a:rPr lang="ru-RU" sz="2600" kern="0" dirty="0" smtClean="0">
                <a:solidFill>
                  <a:srgbClr val="FF0000"/>
                </a:solidFill>
                <a:cs typeface="+mn-cs"/>
              </a:rPr>
              <a:t>05-96</a:t>
            </a:r>
            <a:r>
              <a:rPr lang="ru-RU" sz="2600" kern="0" dirty="0" smtClean="0">
                <a:cs typeface="+mn-cs"/>
              </a:rPr>
              <a:t>, в таблицах 2000 и 3000 – </a:t>
            </a:r>
            <a:r>
              <a:rPr lang="en-US" sz="2600" kern="0" dirty="0" smtClean="0">
                <a:solidFill>
                  <a:srgbClr val="FF0000"/>
                </a:solidFill>
                <a:cs typeface="+mn-cs"/>
              </a:rPr>
              <a:t>P</a:t>
            </a:r>
            <a:r>
              <a:rPr lang="ru-RU" sz="2600" kern="0" dirty="0" smtClean="0">
                <a:solidFill>
                  <a:srgbClr val="FF0000"/>
                </a:solidFill>
                <a:cs typeface="+mn-cs"/>
              </a:rPr>
              <a:t>00-04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85800" y="1371600"/>
          <a:ext cx="7924800" cy="4953001"/>
        </p:xfrm>
        <a:graphic>
          <a:graphicData uri="http://schemas.openxmlformats.org/drawingml/2006/table">
            <a:tbl>
              <a:tblPr/>
              <a:tblGrid>
                <a:gridCol w="7924800"/>
              </a:tblGrid>
              <a:tr h="8712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kern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P00-P04 Поражения плода и новорожденного, обусловленные состояниями матери, осложнениями беременности, родов и родоразрешения 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63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2"/>
                        </a:rPr>
                        <a:t>P00 Поражения плода и новорожденного, обусловленные состояниями матери, которые могут быть не связаны с настоящей беременностью </a:t>
                      </a:r>
                      <a:endParaRPr lang="ru-RU" sz="1800" b="1" u="none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163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3"/>
                        </a:rPr>
                        <a:t>P01 Поражения плода и новорожденного обусловленные осложнениями беременности у матери </a:t>
                      </a:r>
                      <a:endParaRPr lang="ru-RU" sz="1800" b="1" u="none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163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4"/>
                        </a:rPr>
                        <a:t>P02 Поражения плода и новорожденного, обусловленные осложнениями со стороны плаценты, пуповины и плодных оболочек </a:t>
                      </a:r>
                      <a:endParaRPr lang="ru-RU" sz="1800" b="1" u="none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163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5"/>
                        </a:rPr>
                        <a:t>P03 Поражения плода и новорожденного, обусловленные другими осложнениями родов и родоразрешения </a:t>
                      </a:r>
                      <a:endParaRPr lang="ru-RU" sz="1800" b="1" u="none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163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6"/>
                        </a:rPr>
                        <a:t>P04 Поражения плода и новорожденного, обусловленные воздействием вредных веществ, проникающих через плаценту или грудное молоко </a:t>
                      </a:r>
                      <a:endParaRPr lang="ru-RU" sz="1800" b="1" u="none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838200" y="304800"/>
            <a:ext cx="727551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3200" b="1" dirty="0" smtClean="0"/>
              <a:t>Форма ФСН №12</a:t>
            </a: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838200" y="304800"/>
            <a:ext cx="727551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3200" b="1" dirty="0" smtClean="0"/>
              <a:t>Форма ФСН №12</a:t>
            </a: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79450" y="1447800"/>
            <a:ext cx="7770813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ru-RU" sz="2600" dirty="0" smtClean="0"/>
              <a:t>по классу «Некоторые инфекционные и паразитарные болезни» Форма заполняется на основании  учётной формы № 060/у «Журнал учёта инфекционных заболеваний»;</a:t>
            </a:r>
          </a:p>
          <a:p>
            <a:pPr marL="342900" lvl="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ru-RU" sz="2600" dirty="0" smtClean="0"/>
          </a:p>
          <a:p>
            <a:pPr marL="342900" lvl="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ru-RU" sz="2600" dirty="0" smtClean="0"/>
              <a:t>по строкам «Злокачественные новообразования» и «Психические расстройства» Форма должна совпадать с соответствующими специализированными Формами по количеству зарегистрированных заболеваний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838200" y="304800"/>
            <a:ext cx="727551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3200" b="1" dirty="0" smtClean="0"/>
              <a:t>Форма ФСН №12</a:t>
            </a: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79450" y="1524000"/>
            <a:ext cx="7770813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ru-RU" sz="2600" dirty="0" smtClean="0">
                <a:cs typeface="Times New Roman" pitchFamily="18" charset="0"/>
              </a:rPr>
              <a:t>состояния класса </a:t>
            </a:r>
            <a:r>
              <a:rPr lang="en-US" sz="2600" dirty="0" smtClean="0">
                <a:cs typeface="Times New Roman" pitchFamily="18" charset="0"/>
              </a:rPr>
              <a:t>XVIII</a:t>
            </a:r>
            <a:r>
              <a:rPr lang="ru-RU" sz="2600" dirty="0" smtClean="0">
                <a:cs typeface="Times New Roman" pitchFamily="18" charset="0"/>
              </a:rPr>
              <a:t> «Симптомы, признаки и отклонения от нормы, выявленные при клинических и лабораторных исследованиях, не классифицированные в других рубриках» (стр. 19.0), как правило, не должны регистрироваться;</a:t>
            </a:r>
          </a:p>
          <a:p>
            <a:pPr marL="342900" lvl="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ru-RU" sz="2600" dirty="0" smtClean="0">
              <a:cs typeface="Times New Roman" pitchFamily="18" charset="0"/>
            </a:endParaRPr>
          </a:p>
          <a:p>
            <a:pPr marL="342900" lvl="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ru-RU" sz="2600" dirty="0" smtClean="0">
                <a:cs typeface="Times New Roman" pitchFamily="18" charset="0"/>
              </a:rPr>
              <a:t>в данный класс рекомендовано включать </a:t>
            </a:r>
            <a:r>
              <a:rPr lang="ru-RU" sz="2600" dirty="0" err="1" smtClean="0">
                <a:cs typeface="Times New Roman" pitchFamily="18" charset="0"/>
              </a:rPr>
              <a:t>тубинфицированность</a:t>
            </a:r>
            <a:r>
              <a:rPr lang="ru-RU" sz="2600" dirty="0" smtClean="0">
                <a:cs typeface="Times New Roman" pitchFamily="18" charset="0"/>
              </a:rPr>
              <a:t> и вираж туберкулиновых проб</a:t>
            </a:r>
          </a:p>
          <a:p>
            <a:pPr marL="342900" lvl="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ru-RU" sz="2600" dirty="0" smtClean="0"/>
          </a:p>
          <a:p>
            <a:pPr marL="342900" lvl="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ru-RU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838200" y="304800"/>
            <a:ext cx="727551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3200" b="1" dirty="0" smtClean="0"/>
              <a:t>Форма ФСН №12</a:t>
            </a: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79450" y="1752600"/>
            <a:ext cx="7770813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ru-RU" sz="2800" dirty="0" smtClean="0">
                <a:cs typeface="Times New Roman" pitchFamily="18" charset="0"/>
              </a:rPr>
              <a:t>состояния класса «Травмы, отравления и некоторые другие последствия воздействия внешних причин» (стр. 20.0) должны соответствовать патологическим состояниям, указанным в форме №57 «Сведения о травмах, отравлениях и некоторых других последствиях воздействия внешних причин» </a:t>
            </a:r>
            <a:endParaRPr lang="ru-RU" sz="2800" dirty="0" smtClean="0"/>
          </a:p>
          <a:p>
            <a:pPr marL="342900" lvl="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57200"/>
            <a:ext cx="8991600" cy="8382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Межформенный</a:t>
            </a:r>
            <a:r>
              <a:rPr lang="ru-RU" dirty="0" smtClean="0"/>
              <a:t> контроль по форме № 57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Общее число травм </a:t>
            </a:r>
            <a:r>
              <a:rPr lang="ru-RU" b="1" dirty="0" smtClean="0"/>
              <a:t>у детей (0-17 лет включительно)</a:t>
            </a:r>
            <a:r>
              <a:rPr lang="ru-RU" dirty="0" smtClean="0"/>
              <a:t>, зарегистрированных в форме № 57 (строка 1, графа 4, таблица 1000), должно быть равно сумме </a:t>
            </a:r>
            <a:r>
              <a:rPr lang="ru-RU" dirty="0" err="1" smtClean="0"/>
              <a:t>обего</a:t>
            </a:r>
            <a:r>
              <a:rPr lang="ru-RU" dirty="0" smtClean="0"/>
              <a:t> числа травм, зарегистрированных в форме № 12 в строке 20, графа 4 в таблицах 1000 и 2000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Общее число травм </a:t>
            </a:r>
            <a:r>
              <a:rPr lang="ru-RU" b="1" dirty="0" smtClean="0"/>
              <a:t>у взрослых</a:t>
            </a:r>
            <a:r>
              <a:rPr lang="ru-RU" dirty="0" smtClean="0"/>
              <a:t>, зарегистрированных в форме № 57 (таблица 2000, строка 1, графа 4), должно быть равным или чуть меньше общего числа травм, зарегистрированных в форме № 12 (таблица 3000, строка 20, графа 4)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Общее число травм </a:t>
            </a:r>
            <a:r>
              <a:rPr lang="ru-RU" b="1" dirty="0" smtClean="0"/>
              <a:t>у взрослых старше трудоспособного возраста</a:t>
            </a:r>
            <a:r>
              <a:rPr lang="ru-RU" dirty="0" smtClean="0"/>
              <a:t>, зарегистрированных в форме № 57 (строка 1, графа 4, таблица 3000), должно быть равным или чуть меньше общего числа травм, зарегистрированных в форме № 12 (строка 20, графа 4, таблица 4000)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838200" y="304800"/>
            <a:ext cx="727551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3200" b="1" dirty="0" smtClean="0"/>
              <a:t>Форма ФСН №12</a:t>
            </a: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79450" y="1066800"/>
            <a:ext cx="7770813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ru-RU" sz="2200" kern="0" dirty="0" smtClean="0">
                <a:cs typeface="+mn-cs"/>
              </a:rPr>
              <a:t>с</a:t>
            </a:r>
            <a:r>
              <a:rPr kumimoji="0" lang="ru-RU" sz="22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оставляется всеми медицинскими организациями, входящими в номенклатуру медицинских организаций, оказывающих медицинскую помощь в амбулаторных условиях (приказ МЗ РФ №529н от 06.08.2013 г.);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0" lang="ru-RU" sz="22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ru-RU" sz="2200" kern="0" dirty="0" smtClean="0">
                <a:cs typeface="+mn-cs"/>
              </a:rPr>
              <a:t>при наличии у юридического лица обособленных подразделений Форма заполняется как по каждому обособленному подразделению, так и по юридическому лицу без этих обособленных подразделений;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endParaRPr lang="ru-RU" sz="2200" kern="0" dirty="0" smtClean="0">
              <a:cs typeface="+mn-cs"/>
            </a:endParaRPr>
          </a:p>
          <a:p>
            <a:pPr marL="342900" lvl="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ru-RU" sz="2200" kern="0" dirty="0" smtClean="0"/>
              <a:t>обособленное</a:t>
            </a:r>
            <a:r>
              <a:rPr kumimoji="0" lang="ru-RU" sz="22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подразделение – любое территориально обособленное подразделение, по месту нахождения которого оборудованы стационарные рабочие места (не зависимо от наделенных полномочий и от того, отражено это в учредительных документах или нет</a:t>
            </a:r>
            <a:r>
              <a:rPr kumimoji="0" lang="en-US" sz="22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endParaRPr kumimoji="0" lang="ru-RU" sz="22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 smtClean="0"/>
              <a:t>Некоторые ошибки при заполнении 12 формы  за  11 месяцев, которые необходимо исправить  при  заполнении годового отчета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sz="4300" b="1" dirty="0" smtClean="0"/>
              <a:t>В графах 8 и 10 показываем взятых на диспансерный учет с хроническими неинфекционными заболеваниями; острые инфекционные заболевания( по  строкам  2.1, 2.2) должны быть сняты с Д учета к концу года, на новый год не переносятся.</a:t>
            </a:r>
          </a:p>
          <a:p>
            <a:pPr lvl="0"/>
            <a:r>
              <a:rPr lang="ru-RU" sz="4300" b="1" dirty="0" smtClean="0"/>
              <a:t>Учет движения Д пациентов, перенесенные с 2015 года: графа 11 (2015 год)+ графа 8(2016 год))- графа 14(2016) == графа 15(2016). </a:t>
            </a:r>
          </a:p>
          <a:p>
            <a:pPr lvl="0"/>
            <a:r>
              <a:rPr lang="ru-RU" sz="4300" b="1" dirty="0" smtClean="0"/>
              <a:t>Д учет по коду </a:t>
            </a:r>
            <a:r>
              <a:rPr lang="en-US" sz="4300" b="1" dirty="0" smtClean="0"/>
              <a:t>I </a:t>
            </a:r>
            <a:r>
              <a:rPr lang="ru-RU" sz="4300" b="1" dirty="0" smtClean="0"/>
              <a:t>69 строка 10.6.7 графы 4 и  9 заполняются , остальные  не должны быть заполнены, этот код только для регистрации причины смерти.</a:t>
            </a:r>
          </a:p>
          <a:p>
            <a:pPr lvl="0"/>
            <a:r>
              <a:rPr lang="ru-RU" sz="4300" b="1" dirty="0" smtClean="0"/>
              <a:t>Врожденные аномалии и пороки развития, за некоторым исключением,  строка 18.0 графы 4-13  - не должны быть впервые диагностированными и взяты на Д учет в таблицах 3000, 4000 , 2000, показаны в т. 1000 и 1500.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57200"/>
            <a:ext cx="8991600" cy="8382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ВНУТРИформенный</a:t>
            </a:r>
            <a:r>
              <a:rPr lang="ru-RU" dirty="0" smtClean="0"/>
              <a:t> контроль по форме № 12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В строке 17.0 должны быть показаны состояния, связанные с состоянием здоровья матери в случае перинатальной смертности, не должны превышать сумму строк 2 и 5 форма 32 т 2245.    </a:t>
            </a:r>
          </a:p>
          <a:p>
            <a:pPr lvl="0"/>
            <a:r>
              <a:rPr lang="ru-RU" dirty="0" smtClean="0"/>
              <a:t>В т. 4000  не заполняется строка 15.11 расстройства менструаций, строки 5.7,5.8- дисфункция яичников и яичек соответственно.</a:t>
            </a:r>
          </a:p>
          <a:p>
            <a:pPr lvl="0"/>
            <a:r>
              <a:rPr lang="ru-RU" dirty="0" smtClean="0"/>
              <a:t>В т. 4100 стр. 1.3 обращения в медицинские организации в связи с обстоятельствами, относящимися к репродуктивной функции, не должна быть заполнена.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 Форма 12  соответствие по </a:t>
            </a:r>
            <a:r>
              <a:rPr lang="ru-RU" dirty="0" err="1" smtClean="0"/>
              <a:t>фенилкетонурии</a:t>
            </a:r>
            <a:r>
              <a:rPr lang="ru-RU" dirty="0" smtClean="0"/>
              <a:t> стр.5.10,  </a:t>
            </a:r>
            <a:r>
              <a:rPr lang="ru-RU" dirty="0" err="1" smtClean="0"/>
              <a:t>галактоземии</a:t>
            </a:r>
            <a:r>
              <a:rPr lang="ru-RU" dirty="0" smtClean="0"/>
              <a:t> стр.5.11, </a:t>
            </a:r>
            <a:r>
              <a:rPr lang="ru-RU" dirty="0" err="1" smtClean="0"/>
              <a:t>мукополисахаридозам</a:t>
            </a:r>
            <a:r>
              <a:rPr lang="ru-RU" dirty="0" smtClean="0"/>
              <a:t> стр. 5.13, </a:t>
            </a:r>
            <a:r>
              <a:rPr lang="ru-RU" b="1" dirty="0" smtClean="0"/>
              <a:t>болезни Гоше строка 5.12 ,</a:t>
            </a:r>
            <a:r>
              <a:rPr lang="ru-RU" b="1" dirty="0" err="1" smtClean="0"/>
              <a:t>муковисцидозу</a:t>
            </a:r>
            <a:r>
              <a:rPr lang="ru-RU" b="1" dirty="0" smtClean="0"/>
              <a:t> стр.5.14 регистру</a:t>
            </a:r>
            <a:r>
              <a:rPr lang="ru-RU" dirty="0" smtClean="0"/>
              <a:t>.  В случае расхождения предоставить пояснение.</a:t>
            </a:r>
          </a:p>
          <a:p>
            <a:pPr lvl="0"/>
            <a:r>
              <a:rPr lang="ru-RU" dirty="0" smtClean="0"/>
              <a:t> Сахарный диабет сумма строк 5.2.2 и 5.2.3 должна быть равна 5.2 </a:t>
            </a:r>
            <a:r>
              <a:rPr lang="ru-RU" dirty="0" smtClean="0"/>
              <a:t>(</a:t>
            </a:r>
            <a:r>
              <a:rPr lang="ru-RU" dirty="0" smtClean="0"/>
              <a:t>Сверка с регистром).</a:t>
            </a:r>
          </a:p>
          <a:p>
            <a:pPr lvl="0"/>
            <a:r>
              <a:rPr lang="ru-RU" dirty="0" smtClean="0"/>
              <a:t>Острые заболевания графы 4 и 9 должны быть равны, острые заболевания - острые респираторные заболевания, кишечные инфекции, острый конъюнктивит, острый отит на Д учет не берутся.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Строка  10.4.1.1 нестабильная стенокардия показаны должны быть только физические лица в графах  4 и 9, графы по Д учету  не заполняются.</a:t>
            </a:r>
          </a:p>
          <a:p>
            <a:pPr lvl="0"/>
            <a:r>
              <a:rPr lang="ru-RU" dirty="0" smtClean="0"/>
              <a:t> Острые инфекции нижних дыхательных путей у взрослых, а тем более у лиц пожилого возраста диагноз исключения, правильнее шифровать в строке 11.7 код </a:t>
            </a:r>
            <a:r>
              <a:rPr lang="en-US" dirty="0" smtClean="0"/>
              <a:t>J</a:t>
            </a:r>
            <a:r>
              <a:rPr lang="ru-RU" dirty="0" smtClean="0"/>
              <a:t>40-43. Острый бронхит  ставится </a:t>
            </a:r>
            <a:r>
              <a:rPr lang="en-US" dirty="0" smtClean="0"/>
              <a:t>J20</a:t>
            </a:r>
            <a:r>
              <a:rPr lang="ru-RU" dirty="0" smtClean="0"/>
              <a:t>, если диагноз уточненный врачом .</a:t>
            </a:r>
          </a:p>
          <a:p>
            <a:pPr lvl="0"/>
            <a:r>
              <a:rPr lang="ru-RU" dirty="0" smtClean="0"/>
              <a:t>Строка 19.0 не должна быть заполнена. В противном случае предоставить пояснение.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Строки 5.2.2 и 5.2.3 в сумме должны  быть равны строке  5.2  САХАРНЫЙ ДИАБЕТ.</a:t>
            </a:r>
          </a:p>
          <a:p>
            <a:r>
              <a:rPr lang="ru-RU" dirty="0" smtClean="0"/>
              <a:t>Строка 8.1 острый конъюнктивит и строка 9.2.1 острый средний отит – с прошлого  года  не переносятся, снятие с Д учета к концу года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838200" y="304800"/>
            <a:ext cx="727551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3200" b="1" dirty="0" smtClean="0"/>
              <a:t>Форма ФСН №12</a:t>
            </a: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79450" y="1143000"/>
            <a:ext cx="7770813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ru-RU" sz="2300" kern="0" dirty="0" smtClean="0">
                <a:cs typeface="+mn-cs"/>
              </a:rPr>
              <a:t>в Форму не включают сведения о заболеваниях с кодами по МКБ-10, отмеченных звездочкой (*);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endParaRPr lang="ru-RU" sz="2300" kern="0" dirty="0" smtClean="0"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ru-RU" sz="2300" kern="0" dirty="0" smtClean="0">
                <a:cs typeface="+mn-cs"/>
              </a:rPr>
              <a:t>в Форму включают один раз в год сведения об основном, фоновом, конкурирующем и сопутствующем заболеваниях;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0" lang="ru-RU" sz="23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ru-RU" sz="2300" kern="0" dirty="0" smtClean="0">
                <a:cs typeface="+mn-cs"/>
              </a:rPr>
              <a:t>сведения об осложнениях основного и других заболеваний в Форму не включают;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0" lang="ru-RU" sz="23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ru-RU" sz="2300" kern="0" dirty="0" smtClean="0">
                <a:cs typeface="+mn-cs"/>
              </a:rPr>
              <a:t>пациенты, имеющие два и более заболевания, показываются по соответствующим строкам по числу выявленных и зарегистрированных заболеваний</a:t>
            </a:r>
            <a:endParaRPr kumimoji="0" lang="ru-RU" sz="23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838200" y="304800"/>
            <a:ext cx="727551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3200" b="1" dirty="0" smtClean="0"/>
              <a:t>Форма ФСН №12</a:t>
            </a: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79450" y="1295400"/>
            <a:ext cx="7770813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ru-RU" sz="2300" kern="0" dirty="0" smtClean="0">
                <a:cs typeface="+mn-cs"/>
              </a:rPr>
              <a:t>в таблицы 1000, 2000, 3000 и 4000 по соответствующим строкам включают сведения о заболеваниях, зарегистрированных у пациентов впервые в жизни (графа 9), впервые в жизни и повторно (графа 4) один раз в году;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endParaRPr lang="ru-RU" sz="2300" kern="0" dirty="0" smtClean="0"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ru-RU" sz="2300" kern="0" dirty="0" smtClean="0">
                <a:cs typeface="+mn-cs"/>
              </a:rPr>
              <a:t>также включают число заболеваний у пациентов, состоящих под диспансерным наблюдением на конец отчетного года по соответствующему заболеванию (графа 15);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endParaRPr lang="ru-RU" sz="2300" kern="0" dirty="0" smtClean="0"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ru-RU" sz="2300" kern="0" dirty="0" smtClean="0">
                <a:cs typeface="+mn-cs"/>
              </a:rPr>
              <a:t>в графе 8 отмечают, сколько пациентов с заболеваниями взято под диспансерное наблюдение из графы 4  </a:t>
            </a:r>
            <a:endParaRPr kumimoji="0" lang="ru-RU" sz="23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838200" y="304800"/>
            <a:ext cx="727551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3200" b="1" dirty="0" smtClean="0"/>
              <a:t>Форма ФСН №12 (структура)</a:t>
            </a: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79450" y="1143000"/>
            <a:ext cx="7770813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tabLst/>
              <a:defRPr/>
            </a:pPr>
            <a:endParaRPr kumimoji="0" lang="ru-RU" sz="23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831850" y="1752600"/>
            <a:ext cx="7770813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ru-RU" sz="2800" b="1" u="sng" kern="0" dirty="0" smtClean="0">
                <a:cs typeface="+mn-cs"/>
              </a:rPr>
              <a:t>Информация формируется в двух разрезах:</a:t>
            </a:r>
          </a:p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</a:pPr>
            <a:endParaRPr lang="ru-RU" sz="3400" b="1" kern="0" dirty="0" smtClean="0">
              <a:cs typeface="+mn-cs"/>
            </a:endParaRPr>
          </a:p>
          <a:p>
            <a:pPr algn="ctr">
              <a:buFont typeface="Wingdings 2" pitchFamily="18" charset="2"/>
              <a:buNone/>
            </a:pPr>
            <a:r>
              <a:rPr lang="ru-RU" sz="3400" dirty="0" smtClean="0">
                <a:cs typeface="Times New Roman" pitchFamily="18" charset="0"/>
              </a:rPr>
              <a:t>0 – заболеваемость всего населения субъекта РФ;</a:t>
            </a:r>
          </a:p>
          <a:p>
            <a:pPr algn="ctr">
              <a:buFont typeface="Wingdings 2" pitchFamily="18" charset="2"/>
              <a:buNone/>
            </a:pPr>
            <a:endParaRPr lang="ru-RU" sz="3400" dirty="0" smtClean="0">
              <a:cs typeface="Times New Roman" pitchFamily="18" charset="0"/>
            </a:endParaRPr>
          </a:p>
          <a:p>
            <a:pPr algn="ctr">
              <a:buFont typeface="Wingdings 2" pitchFamily="18" charset="2"/>
              <a:buNone/>
            </a:pPr>
            <a:r>
              <a:rPr lang="ru-RU" sz="3400" dirty="0" smtClean="0">
                <a:cs typeface="Times New Roman" pitchFamily="18" charset="0"/>
              </a:rPr>
              <a:t>1 – заболеваемость сельского населения субъекта РФ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838200" y="304800"/>
            <a:ext cx="727551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3200" b="1" dirty="0" smtClean="0"/>
              <a:t>Форма ФСН №12 (структура)</a:t>
            </a: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79450" y="1143000"/>
            <a:ext cx="7770813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tabLst/>
              <a:defRPr/>
            </a:pPr>
            <a:endParaRPr kumimoji="0" lang="ru-RU" sz="23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831850" y="1295400"/>
            <a:ext cx="7770813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ru-RU" sz="2300" b="1" kern="0" dirty="0" smtClean="0">
                <a:cs typeface="+mn-cs"/>
              </a:rPr>
              <a:t>Информация формируется по следующим </a:t>
            </a:r>
          </a:p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ru-RU" sz="2300" b="1" kern="0" dirty="0" smtClean="0">
                <a:cs typeface="+mn-cs"/>
              </a:rPr>
              <a:t>возрастным группам (</a:t>
            </a:r>
            <a:r>
              <a:rPr lang="ru-RU" sz="2300" b="1" kern="0" dirty="0" smtClean="0">
                <a:solidFill>
                  <a:srgbClr val="FF0000"/>
                </a:solidFill>
                <a:cs typeface="+mn-cs"/>
              </a:rPr>
              <a:t>6 разделов</a:t>
            </a:r>
            <a:r>
              <a:rPr lang="ru-RU" sz="2300" b="1" kern="0" dirty="0" smtClean="0">
                <a:cs typeface="+mn-cs"/>
              </a:rPr>
              <a:t>):</a:t>
            </a:r>
          </a:p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</a:pPr>
            <a:endParaRPr lang="ru-RU" sz="2300" b="1" kern="0" dirty="0" smtClean="0">
              <a:cs typeface="+mn-cs"/>
            </a:endParaRPr>
          </a:p>
          <a:p>
            <a:pPr marL="34290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ru-RU" sz="2300" kern="0" dirty="0" smtClean="0">
                <a:cs typeface="+mn-cs"/>
              </a:rPr>
              <a:t>Дети (0-14 лет включительно) </a:t>
            </a:r>
            <a:r>
              <a:rPr lang="en-US" sz="2300" kern="0" dirty="0" smtClean="0">
                <a:cs typeface="+mn-cs"/>
              </a:rPr>
              <a:t>[</a:t>
            </a:r>
            <a:r>
              <a:rPr lang="ru-RU" sz="2300" kern="0" dirty="0" smtClean="0">
                <a:cs typeface="+mn-cs"/>
              </a:rPr>
              <a:t>1000, 1001, 1002, 1100</a:t>
            </a:r>
            <a:r>
              <a:rPr lang="en-US" sz="2300" kern="0" dirty="0" smtClean="0">
                <a:cs typeface="+mn-cs"/>
              </a:rPr>
              <a:t>]</a:t>
            </a:r>
            <a:r>
              <a:rPr lang="ru-RU" sz="2300" kern="0" dirty="0" smtClean="0">
                <a:cs typeface="+mn-cs"/>
              </a:rPr>
              <a:t>;</a:t>
            </a:r>
          </a:p>
          <a:p>
            <a:pPr marL="34290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ru-RU" sz="2300" kern="0" dirty="0" smtClean="0">
                <a:cs typeface="+mn-cs"/>
              </a:rPr>
              <a:t>Дети первого года жизни</a:t>
            </a:r>
            <a:r>
              <a:rPr lang="en-US" sz="2300" kern="0" dirty="0" smtClean="0"/>
              <a:t> [</a:t>
            </a:r>
            <a:r>
              <a:rPr lang="ru-RU" sz="2300" kern="0" dirty="0" smtClean="0"/>
              <a:t>1500, 1600, 1650, 1700, 1800, 1900</a:t>
            </a:r>
            <a:r>
              <a:rPr lang="en-US" sz="2300" kern="0" dirty="0" smtClean="0"/>
              <a:t>]</a:t>
            </a:r>
            <a:r>
              <a:rPr lang="ru-RU" sz="2300" kern="0" dirty="0" smtClean="0"/>
              <a:t> </a:t>
            </a:r>
            <a:r>
              <a:rPr lang="ru-RU" sz="2300" b="1" kern="0" dirty="0" smtClean="0">
                <a:solidFill>
                  <a:srgbClr val="FF0000"/>
                </a:solidFill>
              </a:rPr>
              <a:t>НОВЫЙ РАЗДЕЛ!!!</a:t>
            </a:r>
            <a:r>
              <a:rPr lang="ru-RU" sz="2300" kern="0" dirty="0" smtClean="0"/>
              <a:t>;</a:t>
            </a:r>
          </a:p>
          <a:p>
            <a:pPr marL="34290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ru-RU" sz="2300" kern="0" dirty="0" smtClean="0"/>
              <a:t>Дети (15-17 лет включительно)</a:t>
            </a:r>
            <a:r>
              <a:rPr lang="en-US" sz="2300" kern="0" dirty="0" smtClean="0"/>
              <a:t> [</a:t>
            </a:r>
            <a:r>
              <a:rPr lang="ru-RU" sz="2300" kern="0" dirty="0" smtClean="0"/>
              <a:t>2000, 2001, 2100</a:t>
            </a:r>
            <a:r>
              <a:rPr lang="en-US" sz="2300" kern="0" dirty="0" smtClean="0"/>
              <a:t>]</a:t>
            </a:r>
            <a:r>
              <a:rPr lang="ru-RU" sz="2300" kern="0" dirty="0" smtClean="0"/>
              <a:t>;</a:t>
            </a:r>
          </a:p>
          <a:p>
            <a:pPr marL="34290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ru-RU" sz="2300" kern="0" dirty="0" smtClean="0"/>
              <a:t>Взрослые 18 лет и более </a:t>
            </a:r>
            <a:r>
              <a:rPr lang="en-US" sz="2300" kern="0" dirty="0" smtClean="0"/>
              <a:t>[</a:t>
            </a:r>
            <a:r>
              <a:rPr lang="ru-RU" sz="2300" kern="0" dirty="0" smtClean="0"/>
              <a:t>3000, 3002, 3100</a:t>
            </a:r>
            <a:r>
              <a:rPr lang="en-US" sz="2300" kern="0" dirty="0" smtClean="0"/>
              <a:t>]</a:t>
            </a:r>
            <a:r>
              <a:rPr lang="ru-RU" sz="2300" kern="0" dirty="0" smtClean="0"/>
              <a:t>;</a:t>
            </a:r>
          </a:p>
          <a:p>
            <a:pPr marL="34290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ru-RU" sz="2300" kern="0" dirty="0" smtClean="0"/>
              <a:t>Взрослые старше трудоспособного возраста (с 55 лет у женщин и 60 лет у мужчин) </a:t>
            </a:r>
            <a:r>
              <a:rPr lang="en-US" sz="2300" kern="0" dirty="0" smtClean="0"/>
              <a:t>[</a:t>
            </a:r>
            <a:r>
              <a:rPr lang="ru-RU" sz="2300" kern="0" dirty="0" smtClean="0"/>
              <a:t>4000, 4001, 4100</a:t>
            </a:r>
            <a:r>
              <a:rPr lang="en-US" sz="2300" kern="0" dirty="0" smtClean="0"/>
              <a:t>]</a:t>
            </a:r>
            <a:r>
              <a:rPr lang="ru-RU" sz="2300" kern="0" dirty="0" smtClean="0"/>
              <a:t>;</a:t>
            </a:r>
          </a:p>
          <a:p>
            <a:pPr marL="34290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ru-RU" sz="2300" kern="0" dirty="0" smtClean="0"/>
              <a:t>Диспансеризация студентов высших учебных заведений </a:t>
            </a:r>
            <a:r>
              <a:rPr lang="en-US" sz="2300" kern="0" dirty="0" smtClean="0"/>
              <a:t>[</a:t>
            </a:r>
            <a:r>
              <a:rPr lang="ru-RU" sz="2300" kern="0" dirty="0" smtClean="0"/>
              <a:t>5000, 5100</a:t>
            </a:r>
            <a:r>
              <a:rPr lang="en-US" sz="2300" kern="0" dirty="0" smtClean="0"/>
              <a:t>]</a:t>
            </a:r>
            <a:endParaRPr lang="ru-RU" sz="2300" kern="0" dirty="0" smtClean="0">
              <a:cs typeface="+mn-cs"/>
            </a:endParaRPr>
          </a:p>
          <a:p>
            <a:pPr algn="just">
              <a:buFont typeface="Wingdings 2" pitchFamily="18" charset="2"/>
              <a:buNone/>
            </a:pPr>
            <a:endParaRPr lang="ru-RU" sz="2400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838200" y="304800"/>
            <a:ext cx="727551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3200" b="1" dirty="0" smtClean="0"/>
              <a:t>Форма ФСН №12 (структура)</a:t>
            </a: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57082"/>
            <a:ext cx="9144000" cy="2676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Овал 5"/>
          <p:cNvSpPr/>
          <p:nvPr/>
        </p:nvSpPr>
        <p:spPr>
          <a:xfrm>
            <a:off x="4419600" y="2209800"/>
            <a:ext cx="914400" cy="7620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91000"/>
            <a:ext cx="8839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Овал 7"/>
          <p:cNvSpPr/>
          <p:nvPr/>
        </p:nvSpPr>
        <p:spPr>
          <a:xfrm>
            <a:off x="3276600" y="4038600"/>
            <a:ext cx="2286000" cy="5334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838200" y="304800"/>
            <a:ext cx="727551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3200" b="1" dirty="0" smtClean="0"/>
              <a:t>Форма ФСН №12 (структура)</a:t>
            </a: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066800"/>
            <a:ext cx="8915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4572000"/>
            <a:ext cx="912135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52400" y="3403600"/>
            <a:ext cx="8839200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1600" b="1" u="sng" noProof="0" dirty="0" smtClean="0"/>
              <a:t>Контроль «девушек»:</a:t>
            </a:r>
          </a:p>
          <a:p>
            <a:pPr lvl="0" algn="ctr"/>
            <a:r>
              <a:rPr kumimoji="0" lang="ru-RU" sz="1600" b="1" i="0" u="none" strike="noStrike" kern="0" cap="none" spc="0" normalizeH="0" baseline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+mj-cs"/>
              </a:rPr>
              <a:t>«всего» (гр.4) – «из</a:t>
            </a:r>
            <a:r>
              <a:rPr kumimoji="0" lang="ru-RU" sz="1600" b="1" i="0" u="none" strike="noStrike" kern="0" cap="none" spc="0" normalizeH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+mj-cs"/>
              </a:rPr>
              <a:t> них: юноши» (гр.7) = «всего девушки»;</a:t>
            </a:r>
          </a:p>
          <a:p>
            <a:pPr lvl="0" algn="ctr"/>
            <a:r>
              <a:rPr lang="ru-RU" sz="1600" b="1" kern="0" dirty="0" smtClean="0">
                <a:ea typeface="+mj-ea"/>
                <a:cs typeface="+mj-cs"/>
              </a:rPr>
              <a:t>«с впервые в жизни …» (гр.9) – «из заболеваний … юноши» (гр.13) = «девушки впервые»</a:t>
            </a:r>
          </a:p>
          <a:p>
            <a:pPr lvl="0" algn="ctr"/>
            <a:r>
              <a:rPr lang="ru-RU" sz="1600" b="1" kern="0" dirty="0" smtClean="0">
                <a:ea typeface="+mj-ea"/>
                <a:cs typeface="+mj-cs"/>
              </a:rPr>
              <a:t> Итого: </a:t>
            </a:r>
            <a:r>
              <a:rPr lang="ru-RU" sz="1600" b="1" kern="0" dirty="0" smtClean="0"/>
              <a:t>«всего девушки» - «</a:t>
            </a:r>
            <a:r>
              <a:rPr lang="ru-RU" sz="1600" b="1" kern="0" dirty="0" err="1" smtClean="0"/>
              <a:t>девушки</a:t>
            </a:r>
            <a:r>
              <a:rPr lang="ru-RU" sz="1600" b="1" kern="0" dirty="0" smtClean="0"/>
              <a:t> впервые» - не должно быть отрицательных значений </a:t>
            </a:r>
            <a:endParaRPr kumimoji="0" lang="ru-RU" sz="1600" b="1" i="0" u="none" strike="noStrike" kern="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705600" y="2590800"/>
            <a:ext cx="533400" cy="3810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7723</TotalTime>
  <Words>1755</Words>
  <Application>Microsoft Office PowerPoint</Application>
  <PresentationFormat>Экран (4:3)</PresentationFormat>
  <Paragraphs>119</Paragraphs>
  <Slides>34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42" baseType="lpstr">
      <vt:lpstr>Arial</vt:lpstr>
      <vt:lpstr>Calibri</vt:lpstr>
      <vt:lpstr>Franklin Gothic Book</vt:lpstr>
      <vt:lpstr>Franklin Gothic Medium</vt:lpstr>
      <vt:lpstr>Times New Roman</vt:lpstr>
      <vt:lpstr>Wingdings</vt:lpstr>
      <vt:lpstr>Wingdings 2</vt:lpstr>
      <vt:lpstr>Трек</vt:lpstr>
      <vt:lpstr>Форма ФСН №12  «Сведения о числе заболеваний, зарегистрированных у пациентов, проживающих в районе обслуживания медицинской организации»</vt:lpstr>
      <vt:lpstr>Форма ФСН №12  «Сведения о числе заболеваний, зарегистрированных у пациентов, проживающих в районе обслуживания медицинской организации»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В соответствии с Указаниями по заполнению формы федерального статистического наблюдения №12 все таблицы формы заполняются по всем  строкам и графам </vt:lpstr>
      <vt:lpstr>Некоторые условия контроля</vt:lpstr>
      <vt:lpstr>Обязательно проводить внутриформенный, межформенный и межгодовой контроли </vt:lpstr>
      <vt:lpstr>Исключение: строка 10.4.1.1 – I20.0 –нестабильная стенокардия заполняется  по физическим лицам  графы 4 и 7 ?????????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Межформенный контроль по форме № 57</vt:lpstr>
      <vt:lpstr>Презентация PowerPoint</vt:lpstr>
      <vt:lpstr>Презентация PowerPoint</vt:lpstr>
      <vt:lpstr>Некоторые ошибки при заполнении 12 формы  за  11 месяцев, которые необходимо исправить  при  заполнении годового отчета   </vt:lpstr>
      <vt:lpstr>ВНУТРИформенный контроль по форме № 12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Шиблаков Иван Петрович</dc:creator>
  <cp:lastModifiedBy>Администратор</cp:lastModifiedBy>
  <cp:revision>854</cp:revision>
  <cp:lastPrinted>1601-01-01T00:00:00Z</cp:lastPrinted>
  <dcterms:created xsi:type="dcterms:W3CDTF">2013-09-18T03:44:48Z</dcterms:created>
  <dcterms:modified xsi:type="dcterms:W3CDTF">2016-12-22T05:40:38Z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